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797675" cy="9926625"/>
  <p:embeddedFontLst>
    <p:embeddedFont>
      <p:font typeface="Roboto"/>
      <p:regular r:id="rId17"/>
      <p:bold r:id="rId18"/>
      <p:italic r:id="rId19"/>
      <p:boldItalic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g1IX3kyYBX5F7e2ufLr96oZm7Z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Comfortaa-bold.fntdata"/><Relationship Id="rId10" Type="http://schemas.openxmlformats.org/officeDocument/2006/relationships/slide" Target="slides/slide5.xml"/><Relationship Id="rId21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46699200c_0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746699200c_0_0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746699200c_0_0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hyperlink" Target="http://easytable.site" TargetMode="External"/><Relationship Id="rId9" Type="http://schemas.openxmlformats.org/officeDocument/2006/relationships/hyperlink" Target="http://pd-2020-1.std-850.ist.mospolytech.ru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github.com/Anton250/auto_schedule_backend" TargetMode="External"/><Relationship Id="rId7" Type="http://schemas.openxmlformats.org/officeDocument/2006/relationships/image" Target="../media/image8.png"/><Relationship Id="rId8" Type="http://schemas.openxmlformats.org/officeDocument/2006/relationships/hyperlink" Target="https://github.com/Anton250/auto_schedule_fronten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714600" y="1164125"/>
            <a:ext cx="54957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Веб-приложение для автоматического составления расписания для ВУЗа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9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9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9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Итоги работы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98" name="Google Shape;19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00" y="1223200"/>
            <a:ext cx="2054400" cy="20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 txBox="1"/>
          <p:nvPr/>
        </p:nvSpPr>
        <p:spPr>
          <a:xfrm>
            <a:off x="368250" y="3277600"/>
            <a:ext cx="2380500" cy="1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Ссылка на демонстрационную версию</a:t>
            </a:r>
            <a:br>
              <a:rPr lang="ru-RU"/>
            </a:br>
            <a:r>
              <a:rPr lang="ru-RU" u="sng">
                <a:solidFill>
                  <a:schemeClr val="hlink"/>
                </a:solidFill>
                <a:hlinkClick r:id="rId4"/>
              </a:rPr>
              <a:t>http://easytable.site</a:t>
            </a:r>
            <a:br>
              <a:rPr lang="ru-RU"/>
            </a:br>
            <a:r>
              <a:rPr lang="ru-RU"/>
              <a:t>Логин admin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Пароль encrypted_pass</a:t>
            </a:r>
            <a:endParaRPr/>
          </a:p>
        </p:txBody>
      </p:sp>
      <p:pic>
        <p:nvPicPr>
          <p:cNvPr id="200" name="Google Shape;20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4125" y="4085800"/>
            <a:ext cx="1710650" cy="17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 txBox="1"/>
          <p:nvPr/>
        </p:nvSpPr>
        <p:spPr>
          <a:xfrm>
            <a:off x="2275125" y="5796450"/>
            <a:ext cx="2936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Код backend части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6"/>
              </a:rPr>
              <a:t>https://github.com/Anton250/auto_schedule_backend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3475" y="4085800"/>
            <a:ext cx="1710650" cy="17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 txBox="1"/>
          <p:nvPr/>
        </p:nvSpPr>
        <p:spPr>
          <a:xfrm>
            <a:off x="5810000" y="5796450"/>
            <a:ext cx="2936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Код frontend части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8"/>
              </a:rPr>
              <a:t>https://github.com/Anton250/auto_schedule_frontend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"/>
          <p:cNvSpPr txBox="1"/>
          <p:nvPr/>
        </p:nvSpPr>
        <p:spPr>
          <a:xfrm>
            <a:off x="3789175" y="3097500"/>
            <a:ext cx="36543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Сайт проекта: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9"/>
              </a:rPr>
              <a:t>http://pd-2020-1.std-850.ist.mospolytech.ru</a:t>
            </a:r>
            <a:endParaRPr/>
          </a:p>
        </p:txBody>
      </p:sp>
      <p:pic>
        <p:nvPicPr>
          <p:cNvPr id="205" name="Google Shape;205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9525" y="1175000"/>
            <a:ext cx="2003675" cy="20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2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467544" y="1745059"/>
            <a:ext cx="8229600" cy="434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цель работы была направлена на создание веб-приложения, подходящее для создания расписания и удобного практического применения работниками диспетчерской службы ВУЗа.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проект актуален, потому что по данным опроса, проведенного среди студентов, текущая работа по составлению расписания длится довольно долго, а результатом студенты в большинстве случаев остаются недовольны. Поэтому наша команда и заинтересовалась в создании такого приложения, которое способно решить данные проблемы.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ходе работы были составлены алгоритмы создания расписания,  написаны клиентская и серверная часть приложения. Со всем можно ознакомиться в Github репозиториях, ссылки на которые будут представлены в конце презентации.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Аннотация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3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3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3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1402075" y="4496722"/>
            <a:ext cx="2208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Петров Антон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1150850" y="4996525"/>
            <a:ext cx="27894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Управляющий проектом, backend, алгоритмы, консультация по frontend, построение архитектуры приложения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5395775" y="4516528"/>
            <a:ext cx="2022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97A7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Богачёв Максим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5464850" y="4996528"/>
            <a:ext cx="20223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Backend, построение архитектуры приложения</a:t>
            </a:r>
            <a:endParaRPr b="1" i="0" sz="1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 b="42436" l="17710" r="22719" t="0"/>
          <a:stretch/>
        </p:blipFill>
        <p:spPr>
          <a:xfrm>
            <a:off x="1732250" y="1440425"/>
            <a:ext cx="2208000" cy="284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775" y="1440425"/>
            <a:ext cx="1893423" cy="28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4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4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4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359618" y="373274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Окунев Степан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077100" y="3894350"/>
            <a:ext cx="2685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Шиманков Кирилл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46300" y="4408275"/>
            <a:ext cx="23991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Составление алгоритма, документация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, обработка данных соц. опроса, помощь с клиентской частью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015201" y="4374975"/>
            <a:ext cx="2789400" cy="16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клиентской части приложения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343050" y="3894350"/>
            <a:ext cx="2282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Шмаков Данила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6411300" y="4394153"/>
            <a:ext cx="20223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Составление алгоритма, документация, 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</a:t>
            </a: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распространение соц. опроса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b="34858" l="35330" r="33063" t="25521"/>
          <a:stretch/>
        </p:blipFill>
        <p:spPr>
          <a:xfrm>
            <a:off x="333000" y="1827075"/>
            <a:ext cx="2075552" cy="173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 b="38898" l="0" r="0" t="3863"/>
          <a:stretch/>
        </p:blipFill>
        <p:spPr>
          <a:xfrm>
            <a:off x="6472950" y="1694213"/>
            <a:ext cx="2022300" cy="173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rgbClr val="B7B7B7"/>
            </a:outerShdw>
          </a:effectLst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 b="35467" l="8750" r="-2637" t="10166"/>
          <a:stretch/>
        </p:blipFill>
        <p:spPr>
          <a:xfrm>
            <a:off x="3411225" y="1745525"/>
            <a:ext cx="1997375" cy="17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Опрос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39" name="Google Shape;139;p5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5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467600" y="1789350"/>
            <a:ext cx="8229600" cy="4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>
                <a:solidFill>
                  <a:srgbClr val="222222"/>
                </a:solidFill>
              </a:rPr>
              <a:t>Чтобы наше приложение могло принести пользу, мы решили опросить студентов различных факультетов  и курсов в </a:t>
            </a:r>
            <a:r>
              <a:rPr lang="ru-RU" sz="1600">
                <a:solidFill>
                  <a:srgbClr val="222222"/>
                </a:solidFill>
              </a:rPr>
              <a:t>Московском Политехе</a:t>
            </a:r>
            <a:r>
              <a:rPr lang="ru-RU" sz="1600">
                <a:solidFill>
                  <a:srgbClr val="222222"/>
                </a:solidFill>
              </a:rPr>
              <a:t> и узнать их мнение об идеальном расписании. В опросе приняло участие больше 150 человек. Из его результатов мы смогли узнать следующее: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Большинство  студентов </a:t>
            </a:r>
            <a:r>
              <a:rPr lang="ru-RU" sz="1600">
                <a:solidFill>
                  <a:srgbClr val="222222"/>
                </a:solidFill>
              </a:rPr>
              <a:t>(36%) </a:t>
            </a:r>
            <a:r>
              <a:rPr lang="ru-RU" sz="1600">
                <a:solidFill>
                  <a:srgbClr val="222222"/>
                </a:solidFill>
              </a:rPr>
              <a:t>оценивают текущее расписание на 3 из 5 баллов;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Большинство учится 6 дней в неделю, а хотят 5;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Среднее количество пар в день у опрошенных совпадает с желаемым и равно 3;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Предпочитаемое время начала пар 10:40 и 12:20, а окончания 16:00;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Самым неудобным временем начала пар считают 9:00 и позже 14:30, а окончания - позже 17:40;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В основном студенты посещают больше одного корпуса в неделю, а хотят обратного.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>
                <a:solidFill>
                  <a:srgbClr val="222222"/>
                </a:solidFill>
              </a:rPr>
              <a:t>С данными опроса можно ознакомиться на нашем сайте и git репозитории.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6699200c_0_0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Данные опроса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50" name="Google Shape;150;g746699200c_0_0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g746699200c_0_0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g746699200c_0_0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746699200c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54" name="Google Shape;154;g746699200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4203"/>
            <a:ext cx="8839203" cy="353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Клиентская часть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61" name="Google Shape;161;p6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6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6"/>
          <p:cNvSpPr txBox="1"/>
          <p:nvPr>
            <p:ph idx="1" type="body"/>
          </p:nvPr>
        </p:nvSpPr>
        <p:spPr>
          <a:xfrm>
            <a:off x="467600" y="1789350"/>
            <a:ext cx="8229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Интерфейс был реализован с помощью Vue.js;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Было создано интерактивное окно изменения/редактирования расписания;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Реализовано заполнение окна расписанием;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Созданы формы редактирования.</a:t>
            </a:r>
            <a:endParaRPr sz="1800">
              <a:solidFill>
                <a:srgbClr val="222222"/>
              </a:solidFill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Серверная часть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72" name="Google Shape;172;p7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7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7"/>
          <p:cNvSpPr txBox="1"/>
          <p:nvPr>
            <p:ph idx="1" type="body"/>
          </p:nvPr>
        </p:nvSpPr>
        <p:spPr>
          <a:xfrm>
            <a:off x="467600" y="1789350"/>
            <a:ext cx="8229600" cy="4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Была разработана структура базы данных;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Реализованы API методы для каждой модели;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При помощи модуля DJANGO REST FRAMEWORK было реализовано удобное JSON API для взаимодействия с клиентской частью;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Реализована функция заполнения тестовыми данными;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Реализованы удобные фильтры запросов;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Реализована авторизация пользователей через JSON API;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Каждый end-point покрыт тестами;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Реализована базовая часть алгоритма (распределение пар </a:t>
            </a:r>
            <a:r>
              <a:rPr lang="ru-RU" sz="1800"/>
              <a:t>без</a:t>
            </a:r>
            <a:r>
              <a:rPr lang="ru-RU" sz="1800"/>
              <a:t> пересечений групп, </a:t>
            </a:r>
            <a:r>
              <a:rPr lang="ru-RU" sz="1800"/>
              <a:t>преподавателей</a:t>
            </a:r>
            <a:r>
              <a:rPr lang="ru-RU" sz="1800"/>
              <a:t> и аудиторий, а также учёт </a:t>
            </a:r>
            <a:r>
              <a:rPr lang="ru-RU" sz="1800"/>
              <a:t>ограничений</a:t>
            </a:r>
            <a:r>
              <a:rPr lang="ru-RU" sz="1800"/>
              <a:t> групп, преподавателей и дисциплин-аудиторий)</a:t>
            </a:r>
            <a:endParaRPr sz="1800"/>
          </a:p>
        </p:txBody>
      </p:sp>
      <p:sp>
        <p:nvSpPr>
          <p:cNvPr id="175" name="Google Shape;175;p7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Алгоритмы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83" name="Google Shape;183;p8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8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8"/>
          <p:cNvSpPr txBox="1"/>
          <p:nvPr>
            <p:ph idx="1" type="body"/>
          </p:nvPr>
        </p:nvSpPr>
        <p:spPr>
          <a:xfrm>
            <a:off x="381875" y="1484725"/>
            <a:ext cx="4190100" cy="4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500"/>
              <a:t>Расписание строится исходя из учебной  группы.</a:t>
            </a:r>
            <a:br>
              <a:rPr lang="ru-RU" sz="1500"/>
            </a:br>
            <a:r>
              <a:rPr lang="ru-RU" sz="1500"/>
              <a:t>По алгоритму, изображенному на диаграмме, составляется первый вид расписания, также при выборе того или иного преподавателя, аудитории и т.п. Данные проходят целый ряд проверок на совместимость и корректность.</a:t>
            </a:r>
            <a:br>
              <a:rPr lang="ru-RU" sz="1500"/>
            </a:br>
            <a:r>
              <a:rPr lang="ru-RU" sz="1500"/>
              <a:t>После построения первого вида расписания оно рекурсивно перестраивается для увеличения коэффициента О(оптимальность) -&gt; к max до максимально крупного значения. Тем самым, получается наиболее удобное расписание.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500"/>
              <a:t>Более подробно со структурой алгоритма, проверками, ограничениями данных и топологией базы данных, можно ознакомиться на нашем сайте и GitHub репозитории.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186" name="Google Shape;186;p8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8" name="Google Shape;18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43100"/>
            <a:ext cx="4257700" cy="5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Николаенко_ААИ-2015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